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2676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1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3978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6217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791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02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386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6813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907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1517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680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46CCA-9CDC-4042-B309-20F068210C3A}" type="datetimeFigureOut">
              <a:rPr lang="es-AR" smtClean="0"/>
              <a:t>21/6/2022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233E9-38CD-4662-AE23-DDABD459AE4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503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3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95500" ty="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BB9qOXLOXIXvJBD32r4tKfABMVAcqtAs6FZ4gUUkAZpF0CkBll78vn-TYpLKfxCal7YgZJDjLCptQDuaA_1UFq2Cel_Pvwmx0x_HowaryKWwpsG3aerz19oedEX4Gxn-iVFuKpIbVgQ4XOrQ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99" y="1971674"/>
            <a:ext cx="3832225" cy="465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API Gateway</a:t>
            </a:r>
            <a:endParaRPr lang="es-AR" dirty="0"/>
          </a:p>
        </p:txBody>
      </p:sp>
      <p:pic>
        <p:nvPicPr>
          <p:cNvPr id="9218" name="Picture 2" descr="https://lh6.googleusercontent.com/8B3o8irscMDP0u5RQIjEebRC5UvKL6elsldG4I_oX9uiiW7f0WBGy08O-EvY3ILZRgCbGrdzPjJLSvtJiJxszI_ysxb4F3Pl277blOlCZcjPbmVpxt5Vo05QAhqQTk0tstxM_Cw9GZ_N4W6r8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89262"/>
            <a:ext cx="10574918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7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Database(RDS, Aurora, DynamoDB)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2250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</a:t>
            </a:r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RDS</a:t>
            </a:r>
          </a:p>
          <a:p>
            <a:r>
              <a:rPr lang="es-MX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ervicio de base </a:t>
            </a:r>
            <a:r>
              <a:rPr lang="es-MX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datos </a:t>
            </a:r>
            <a:r>
              <a:rPr lang="es-MX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relacional.</a:t>
            </a:r>
          </a:p>
          <a:p>
            <a:r>
              <a:rPr lang="es-MX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MX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responsable de la mayoría de las tareas de administración</a:t>
            </a:r>
            <a:r>
              <a:rPr lang="es-MX" sz="3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s-MX" sz="3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siguiente tabla podrá encontrar una comparación de los modelos de administración de Amazon EC2 y Amazon RDS.</a:t>
            </a:r>
            <a:endParaRPr lang="es-MX" sz="4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s-AR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6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RDS</a:t>
            </a:r>
          </a:p>
        </p:txBody>
      </p:sp>
      <p:pic>
        <p:nvPicPr>
          <p:cNvPr id="1026" name="Picture 2" descr="https://lh3.googleusercontent.com/ainfHRW9efKlNaTDTRRf_SSqACp670lngg1oheXnhBLsUG5hEB5Na7ZCT7Uh20bI0vZ2HB1iHZ4e2ZgZC0Yfg80BI33bvYu_ksiDsP29s7lKlpLJCkgLZCu_v70-2Nr70tpXWLC6B29pR48C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13906"/>
            <a:ext cx="10515600" cy="50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6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RDS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Instancias de base de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datos: </a:t>
            </a:r>
          </a:p>
          <a:p>
            <a:pPr lvl="1"/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MX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entorno de base de datos </a:t>
            </a:r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aislado.</a:t>
            </a:r>
          </a:p>
          <a:p>
            <a:pPr lvl="1"/>
            <a:r>
              <a:rPr lang="es-MX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uede </a:t>
            </a:r>
            <a:r>
              <a:rPr lang="es-MX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contener una o más bases de </a:t>
            </a:r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datos.</a:t>
            </a:r>
          </a:p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Motores de base de </a:t>
            </a:r>
            <a:r>
              <a:rPr lang="en-US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datos:</a:t>
            </a:r>
          </a:p>
          <a:p>
            <a:pPr lvl="1"/>
            <a:r>
              <a:rPr lang="es-MX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 </a:t>
            </a:r>
            <a:r>
              <a:rPr lang="es-MX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software de base de datos relacional </a:t>
            </a:r>
            <a:r>
              <a:rPr lang="es-MX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específico.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MariaDB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</a:t>
            </a:r>
          </a:p>
          <a:p>
            <a:pPr marL="457200" lvl="1" indent="0">
              <a:buNone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SQL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r>
              <a:rPr lang="en-US" dirty="0"/>
              <a:t/>
            </a:r>
            <a:br>
              <a:rPr lang="en-US" dirty="0"/>
            </a:br>
            <a:endParaRPr lang="es-MX" dirty="0" smtClean="0"/>
          </a:p>
          <a:p>
            <a:endParaRPr lang="es-MX" dirty="0" smtClean="0"/>
          </a:p>
        </p:txBody>
      </p:sp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3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9850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Aurora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95063"/>
            <a:ext cx="10515600" cy="4556125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M</a:t>
            </a:r>
            <a:r>
              <a:rPr lang="es-MX" dirty="0" smtClean="0"/>
              <a:t>otor </a:t>
            </a:r>
            <a:r>
              <a:rPr lang="es-MX" dirty="0"/>
              <a:t>de base de datos relacional completamente administrado compatible con MySQL y PostgreSQL</a:t>
            </a:r>
            <a:r>
              <a:rPr lang="es-MX" dirty="0" smtClean="0"/>
              <a:t>.</a:t>
            </a:r>
          </a:p>
          <a:p>
            <a:r>
              <a:rPr lang="en-US" dirty="0"/>
              <a:t>Un clúster de bases de datos de Amazon Aurora se compone de una o varias instancias de base de </a:t>
            </a:r>
            <a:r>
              <a:rPr lang="en-US" dirty="0" smtClean="0"/>
              <a:t>datos </a:t>
            </a:r>
            <a:r>
              <a:rPr lang="en-US" dirty="0"/>
              <a:t>y de un volumen de </a:t>
            </a:r>
            <a:r>
              <a:rPr lang="en-US" dirty="0" smtClean="0"/>
              <a:t>cluster.</a:t>
            </a:r>
          </a:p>
          <a:p>
            <a:r>
              <a:rPr lang="en-US" dirty="0"/>
              <a:t>Un volumen de clúster </a:t>
            </a:r>
            <a:r>
              <a:rPr lang="en-US" dirty="0" smtClean="0"/>
              <a:t>es </a:t>
            </a:r>
            <a:r>
              <a:rPr lang="en-US" dirty="0"/>
              <a:t>un volumen de almacenamiento de base de datos virtual que abarca varias zonas de </a:t>
            </a:r>
            <a:r>
              <a:rPr lang="en-US" dirty="0" smtClean="0"/>
              <a:t>disponibilidad.</a:t>
            </a:r>
          </a:p>
          <a:p>
            <a:r>
              <a:rPr lang="en-US" dirty="0"/>
              <a:t>Un clúster de bases de datos Aurora se compone de dos tipos de </a:t>
            </a:r>
            <a:r>
              <a:rPr lang="en-US" dirty="0" smtClean="0"/>
              <a:t>instancias:</a:t>
            </a:r>
          </a:p>
          <a:p>
            <a:pPr lvl="1"/>
            <a:r>
              <a:rPr lang="en-US" b="1" dirty="0"/>
              <a:t>Instancia de base de datos </a:t>
            </a:r>
            <a:r>
              <a:rPr lang="en-US" b="1" dirty="0" smtClean="0"/>
              <a:t>principal</a:t>
            </a:r>
          </a:p>
          <a:p>
            <a:pPr lvl="1"/>
            <a:r>
              <a:rPr lang="en-US" b="1" dirty="0"/>
              <a:t>Réplica de Aurora</a:t>
            </a:r>
            <a:endParaRPr lang="es-AR" dirty="0"/>
          </a:p>
        </p:txBody>
      </p:sp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0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Aurora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lh6.googleusercontent.com/VAiX62TjekSU4WPuQWHwAiGT_mVXEsT1obnNrmhOg1tIm-H5U15Mp1fS-uyZJciXpBJrk1CESrpOpyW5pkovid3Mdd3Z1YjG7Lkl4BJPBXtxY2hzIg502p5VgqWoVOm9_d0v184FThwIsLos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663" y="1113906"/>
            <a:ext cx="904667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20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DynamoDB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ervicio </a:t>
            </a:r>
            <a:r>
              <a:rPr lang="en-US" sz="3600" dirty="0"/>
              <a:t>de base de datos NoSQL totalmente </a:t>
            </a:r>
            <a:r>
              <a:rPr lang="en-US" sz="3600" dirty="0" smtClean="0"/>
              <a:t>administrado.</a:t>
            </a:r>
          </a:p>
          <a:p>
            <a:r>
              <a:rPr lang="es-MX" sz="3600" dirty="0"/>
              <a:t>O</a:t>
            </a:r>
            <a:r>
              <a:rPr lang="es-MX" sz="3600" dirty="0" smtClean="0"/>
              <a:t>frece </a:t>
            </a:r>
            <a:r>
              <a:rPr lang="es-MX" sz="3600" dirty="0"/>
              <a:t>el cifrado en </a:t>
            </a:r>
            <a:r>
              <a:rPr lang="es-MX" sz="3600" dirty="0" smtClean="0"/>
              <a:t>reposo.</a:t>
            </a:r>
          </a:p>
          <a:p>
            <a:r>
              <a:rPr lang="en-US" sz="3600" dirty="0"/>
              <a:t>Alta disponibilidad y </a:t>
            </a:r>
            <a:r>
              <a:rPr lang="en-US" sz="3600" dirty="0" smtClean="0"/>
              <a:t>durabilidad.</a:t>
            </a:r>
            <a:endParaRPr lang="en-US" sz="3600" dirty="0"/>
          </a:p>
          <a:p>
            <a:r>
              <a:rPr lang="en-US" sz="3600" dirty="0"/>
              <a:t>Consistencia de </a:t>
            </a:r>
            <a:r>
              <a:rPr lang="en-US" sz="3600" dirty="0" smtClean="0"/>
              <a:t>lectura</a:t>
            </a:r>
          </a:p>
          <a:p>
            <a:pPr lvl="1"/>
            <a:r>
              <a:rPr lang="en-US" sz="3200" dirty="0"/>
              <a:t>Lecturas consistentes </a:t>
            </a:r>
            <a:r>
              <a:rPr lang="en-US" sz="3200" dirty="0" smtClean="0"/>
              <a:t>finales</a:t>
            </a:r>
          </a:p>
          <a:p>
            <a:pPr lvl="1"/>
            <a:r>
              <a:rPr lang="en-US" sz="3200" dirty="0"/>
              <a:t>Lecturas de consistencia alta</a:t>
            </a:r>
            <a:r>
              <a:rPr lang="en-US" dirty="0"/>
              <a:t/>
            </a:r>
            <a:br>
              <a:rPr lang="en-US" dirty="0"/>
            </a:br>
            <a:endParaRPr lang="es-AR" dirty="0"/>
          </a:p>
        </p:txBody>
      </p:sp>
      <p:pic>
        <p:nvPicPr>
          <p:cNvPr id="4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8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Elastic Compute Cloud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(EC2</a:t>
            </a:r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lh5.googleusercontent.com/tGl4w1rCGcswXsBar22scW8oA0l_TA-n9n2iabotcQa5bO1GN9eR5acyiDHrdRqyT_VG3DmN4Z0zlADcm9Y1yXGBu7Wlzy0IbmOA8To-7nFAz4Dke9IWpvMUzimpSqc2lG1oieF043vGEzMNy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4" y="2476499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18937"/>
            <a:ext cx="10515600" cy="4841875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Proporciona </a:t>
            </a:r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capacidad de computación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escalable.</a:t>
            </a:r>
          </a:p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Almacenamiento en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Block Store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(EBS)</a:t>
            </a:r>
          </a:p>
          <a:p>
            <a:pPr lvl="2"/>
            <a:r>
              <a:rPr lang="es-MX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SSD de uso general, SSD de IOPS provisionadas, HDD con rendimiento optimizado y HDD en frío</a:t>
            </a:r>
            <a:r>
              <a:rPr lang="es-MX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Almacén de instancias Amazon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</a:p>
          <a:p>
            <a:pPr lvl="2"/>
            <a:r>
              <a:rPr lang="es-MX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almacenamiento de nivel de bloques temporal para la instancia</a:t>
            </a:r>
            <a:r>
              <a:rPr lang="es-MX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EFS con Amazon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</a:p>
          <a:p>
            <a:pPr lvl="2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almacenamiento de archivos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escalable.</a:t>
            </a:r>
            <a:endParaRPr lang="es-A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9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tGl4w1rCGcswXsBar22scW8oA0l_TA-n9n2iabotcQa5bO1GN9eR5acyiDHrdRqyT_VG3DmN4Z0zlADcm9Y1yXGBu7Wlzy0IbmOA8To-7nFAz4Dke9IWpvMUzimpSqc2lG1oieF043vGEzMNy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2209800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Imágenes de máquina de Amazon (AMI)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proporciona </a:t>
            </a:r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información necesaria para lanzar una instancia.</a:t>
            </a: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AMI incluye lo siguiente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	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o más instantáneas de Amazon Elastic Block Store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(EBS)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Permisos de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lanzamiento</a:t>
            </a:r>
          </a:p>
          <a:p>
            <a:pPr lvl="1"/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mapeo de dispositivos de bloques</a:t>
            </a:r>
            <a:endParaRPr lang="es-A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0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instancias</a:t>
            </a:r>
            <a:endParaRPr lang="es-A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s://lh5.googleusercontent.com/tGl4w1rCGcswXsBar22scW8oA0l_TA-n9n2iabotcQa5bO1GN9eR5acyiDHrdRqyT_VG3DmN4Z0zlADcm9Y1yXGBu7Wlzy0IbmOA8To-7nFAz4Dke9IWpvMUzimpSqc2lG1oieF043vGEzMNy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2209800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65250"/>
            <a:ext cx="10515600" cy="4918075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Uso </a:t>
            </a:r>
            <a:r>
              <a:rPr lang="en-US" dirty="0" smtClean="0"/>
              <a:t>general</a:t>
            </a:r>
          </a:p>
          <a:p>
            <a:pPr lvl="1"/>
            <a:r>
              <a:rPr lang="en-US" dirty="0" smtClean="0"/>
              <a:t>t2.micro, t3a.medium, </a:t>
            </a:r>
          </a:p>
          <a:p>
            <a:r>
              <a:rPr lang="en-US" dirty="0"/>
              <a:t>Optimizado para </a:t>
            </a:r>
            <a:r>
              <a:rPr lang="en-US" dirty="0" smtClean="0"/>
              <a:t>informática</a:t>
            </a:r>
          </a:p>
          <a:p>
            <a:pPr lvl="1"/>
            <a:r>
              <a:rPr lang="en-US" dirty="0" smtClean="0"/>
              <a:t>c7g.medium, c5.4xlarge</a:t>
            </a:r>
          </a:p>
          <a:p>
            <a:r>
              <a:rPr lang="en-US" dirty="0"/>
              <a:t>Optimizadas para memoria</a:t>
            </a:r>
          </a:p>
          <a:p>
            <a:pPr lvl="1"/>
            <a:r>
              <a:rPr lang="en-US" dirty="0" smtClean="0"/>
              <a:t>r6g.medium, r5a.xlarge</a:t>
            </a:r>
          </a:p>
          <a:p>
            <a:r>
              <a:rPr lang="en-US" dirty="0"/>
              <a:t>Informática acelerada</a:t>
            </a:r>
          </a:p>
          <a:p>
            <a:pPr lvl="1"/>
            <a:r>
              <a:rPr lang="en-US" dirty="0" smtClean="0"/>
              <a:t>p4d.24xlarge, dl1.24xlarge</a:t>
            </a:r>
          </a:p>
          <a:p>
            <a:r>
              <a:rPr lang="en-US" dirty="0"/>
              <a:t>Optimizado para almacenamiento</a:t>
            </a:r>
          </a:p>
          <a:p>
            <a:pPr lvl="1"/>
            <a:r>
              <a:rPr lang="en-US" dirty="0" smtClean="0"/>
              <a:t>Im4gn.large, </a:t>
            </a:r>
            <a:r>
              <a:rPr lang="en-US" dirty="0"/>
              <a:t>i4i.metal</a:t>
            </a:r>
          </a:p>
          <a:p>
            <a:endParaRPr lang="en-US" dirty="0"/>
          </a:p>
          <a:p>
            <a:endParaRPr lang="es-AR" dirty="0"/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8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Opciones de compra de instancias</a:t>
            </a:r>
            <a:endParaRPr lang="es-A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https://lh5.googleusercontent.com/tGl4w1rCGcswXsBar22scW8oA0l_TA-n9n2iabotcQa5bO1GN9eR5acyiDHrdRqyT_VG3DmN4Z0zlADcm9Y1yXGBu7Wlzy0IbmOA8To-7nFAz4Dke9IWpvMUzimpSqc2lG1oieF043vGEzMNy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2209800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Instancias bajo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demanda.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Savings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Plans.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reservadas.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Instancias de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spot.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Dedicated Hosts (Hosts dedicados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Instancias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dedicadas.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Reservas de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capacidad.</a:t>
            </a:r>
            <a:endParaRPr lang="es-A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05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tGl4w1rCGcswXsBar22scW8oA0l_TA-n9n2iabotcQa5bO1GN9eR5acyiDHrdRqyT_VG3DmN4Z0zlADcm9Y1yXGBu7Wlzy0IbmOA8To-7nFAz4Dke9IWpvMUzimpSqc2lG1oieF043vGEzMNy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2209800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</a:t>
            </a:r>
            <a:endParaRPr lang="es-AR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9801"/>
            <a:ext cx="10515600" cy="3314700"/>
          </a:xfrm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Grupos de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Seguridad: </a:t>
            </a:r>
          </a:p>
          <a:p>
            <a:pPr marL="0" indent="0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unciona </a:t>
            </a:r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un firewall virtual </a:t>
            </a:r>
            <a:endParaRPr lang="es-MX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Pares de claves de Amazon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  <a:r>
              <a:rPr lang="es-A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es-A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Consta </a:t>
            </a:r>
            <a:r>
              <a:rPr lang="es-MX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una clave pública y una clave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privada.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0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r56o3Zky9CbIkQTXjHwbQTIwLt9r1GWnVOZU4HvvCR0-O4Q79DQT9WO46zZfMqCNr4PNfw9-Jc59AllqaVZpO3IUjINwU4ESJkS0jHtTL0cn-4Iqhw6lMpo4hISq-rSSNPRDpGMcjK9pd_tL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74" y="2354262"/>
            <a:ext cx="2975563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Lambda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Servicio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informático sin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servidor</a:t>
            </a:r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Basado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puede utilizar Lambda para: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Crear </a:t>
            </a:r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desencadenadores de procesamiento de </a:t>
            </a:r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Procesar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 de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streaming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Escalado automático</a:t>
            </a:r>
            <a:endParaRPr lang="es-A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3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3.googleusercontent.com/r56o3Zky9CbIkQTXjHwbQTIwLt9r1GWnVOZU4HvvCR0-O4Q79DQT9WO46zZfMqCNr4PNfw9-Jc59AllqaVZpO3IUjINwU4ESJkS0jHtTL0cn-4Iqhw6lMpo4hISq-rSSNPRDpGMcjK9pd_tLh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49" y="1944687"/>
            <a:ext cx="4268746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Lambda</a:t>
            </a:r>
            <a:endParaRPr lang="es-AR" dirty="0"/>
          </a:p>
        </p:txBody>
      </p:sp>
      <p:pic>
        <p:nvPicPr>
          <p:cNvPr id="8196" name="Picture 4" descr="https://lh6.googleusercontent.com/FtAyJSDeZr_6kpnzAQ9vpDxtkZSfLCBzkpDUkpjN7CiovAFwN-nUVSDM0LhuHRbELl8eJC_3w_AZI4xOJywAeNalPm-lcOw8_ijEcXwAFrECMHWY-u29vo-FoH07OnIOiitvvwytLOlbYToE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8536"/>
            <a:ext cx="10512304" cy="289401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62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208915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4.googleusercontent.com/BB9qOXLOXIXvJBD32r4tKfABMVAcqtAs6FZ4gUUkAZpF0CkBll78vn-TYpLKfxCal7YgZJDjLCptQDuaA_1UFq2Cel_Pvwmx0x_HowaryKWwpsG3aerz19oedEX4Gxn-iVFuKpIbVgQ4XOrQ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75" y="2038350"/>
            <a:ext cx="3098800" cy="376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API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</a:t>
            </a:r>
            <a:endParaRPr lang="es-A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dk1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Facilita </a:t>
            </a:r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los desarrolladores la creación, la publicación, el mantenimiento, el monitoreo y la protección de API a cualquier </a:t>
            </a:r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</a:t>
            </a:r>
          </a:p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Puede </a:t>
            </a:r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crear API RESTfull y API </a:t>
            </a:r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WebSocket</a:t>
            </a:r>
          </a:p>
          <a:p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Admite </a:t>
            </a:r>
            <a:r>
              <a:rPr lang="es-MX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cargas de trabajo en contenedores y sin servidor, así como aplicaciones web</a:t>
            </a:r>
            <a:r>
              <a:rPr lang="es-MX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Alta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</a:t>
            </a:r>
            <a:endParaRPr lang="es-A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https://lh5.googleusercontent.com/CDWBvDQM25OUofMtcGkjYSVUa55SldIYNPt_2JLiTG6Y6fhKbYuaVeSjFFEnworfp01hvZ2gN4QDoyP-qiSDYScBGdvgV7vbKNB3YU42UzlURqlyfFD-b-WsVAwcum2aCOh1Pr1XnKaFapx9x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6391275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46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509</Words>
  <Application>Microsoft Office PowerPoint</Application>
  <PresentationFormat>Panorámica</PresentationFormat>
  <Paragraphs>85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Amazon Elastic Compute Cloud (EC2)</vt:lpstr>
      <vt:lpstr>Imágenes de máquina de Amazon (AMI)</vt:lpstr>
      <vt:lpstr>Tipos de instancias</vt:lpstr>
      <vt:lpstr>Opciones de compra de instancias</vt:lpstr>
      <vt:lpstr>Seguridad</vt:lpstr>
      <vt:lpstr>AWS Lambda</vt:lpstr>
      <vt:lpstr>AWS Lambda</vt:lpstr>
      <vt:lpstr>Amazon API Gateway</vt:lpstr>
      <vt:lpstr>Amazon API Gateway</vt:lpstr>
      <vt:lpstr>AWS Database(RDS, Aurora, DynamoDB)</vt:lpstr>
      <vt:lpstr>AWS RDS</vt:lpstr>
      <vt:lpstr>AWS RDS</vt:lpstr>
      <vt:lpstr>AWS Aurora</vt:lpstr>
      <vt:lpstr>AWS Aurora</vt:lpstr>
      <vt:lpstr>AWS DynamoDB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Incluit</dc:creator>
  <cp:lastModifiedBy>Incluit</cp:lastModifiedBy>
  <cp:revision>33</cp:revision>
  <dcterms:created xsi:type="dcterms:W3CDTF">2022-06-14T14:55:36Z</dcterms:created>
  <dcterms:modified xsi:type="dcterms:W3CDTF">2022-06-21T16:17:36Z</dcterms:modified>
</cp:coreProperties>
</file>